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5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17-Dec-22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ntonio_Gramsci" TargetMode="External"/><Relationship Id="rId13" Type="http://schemas.openxmlformats.org/officeDocument/2006/relationships/hyperlink" Target="https://en.wikipedia.org/wiki/Gender" TargetMode="External"/><Relationship Id="rId3" Type="http://schemas.openxmlformats.org/officeDocument/2006/relationships/hyperlink" Target="https://en.wikipedia.org/wiki/Postcolonial" TargetMode="External"/><Relationship Id="rId7" Type="http://schemas.openxmlformats.org/officeDocument/2006/relationships/hyperlink" Target="https://en.wikipedia.org/wiki/Marxism" TargetMode="External"/><Relationship Id="rId12" Type="http://schemas.openxmlformats.org/officeDocument/2006/relationships/hyperlink" Target="https://en.wikipedia.org/wiki/Social_class" TargetMode="External"/><Relationship Id="rId2" Type="http://schemas.openxmlformats.org/officeDocument/2006/relationships/hyperlink" Target="https://en.wikipedia.org/wiki/South_Asian" TargetMode="External"/><Relationship Id="rId16" Type="http://schemas.openxmlformats.org/officeDocument/2006/relationships/hyperlink" Target="https://en.wikipedia.org/wiki/Relig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ubaltern_(postcolonialism)" TargetMode="External"/><Relationship Id="rId11" Type="http://schemas.openxmlformats.org/officeDocument/2006/relationships/hyperlink" Target="https://en.wikipedia.org/wiki/Race_(classification_of_human_beings)" TargetMode="External"/><Relationship Id="rId5" Type="http://schemas.openxmlformats.org/officeDocument/2006/relationships/hyperlink" Target="https://en.wikipedia.org/wiki/University_of_Sussex" TargetMode="External"/><Relationship Id="rId15" Type="http://schemas.openxmlformats.org/officeDocument/2006/relationships/hyperlink" Target="https://en.wikipedia.org/wiki/Ethnicity" TargetMode="External"/><Relationship Id="rId10" Type="http://schemas.openxmlformats.org/officeDocument/2006/relationships/hyperlink" Target="https://en.wikipedia.org/wiki/Capitalist" TargetMode="External"/><Relationship Id="rId4" Type="http://schemas.openxmlformats.org/officeDocument/2006/relationships/hyperlink" Target="https://en.wikipedia.org/wiki/Empire" TargetMode="External"/><Relationship Id="rId9" Type="http://schemas.openxmlformats.org/officeDocument/2006/relationships/hyperlink" Target="https://en.wikipedia.org/wiki/Ranajit_Guha" TargetMode="External"/><Relationship Id="rId14" Type="http://schemas.openxmlformats.org/officeDocument/2006/relationships/hyperlink" Target="https://en.wikipedia.org/wiki/Sexual_orientati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eople's_history" TargetMode="External"/><Relationship Id="rId2" Type="http://schemas.openxmlformats.org/officeDocument/2006/relationships/hyperlink" Target="https://en.wikipedia.org/wiki/Essentialis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anajit_Guha" TargetMode="External"/><Relationship Id="rId7" Type="http://schemas.openxmlformats.org/officeDocument/2006/relationships/hyperlink" Target="https://en.wikipedia.org/wiki/Independence" TargetMode="External"/><Relationship Id="rId2" Type="http://schemas.openxmlformats.org/officeDocument/2006/relationships/hyperlink" Target="https://en.wikipedia.org/wiki/Eric_Stokes_(historian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United_Kingdom" TargetMode="External"/><Relationship Id="rId5" Type="http://schemas.openxmlformats.org/officeDocument/2006/relationships/hyperlink" Target="https://en.wikipedia.org/wiki/Feudal" TargetMode="External"/><Relationship Id="rId4" Type="http://schemas.openxmlformats.org/officeDocument/2006/relationships/hyperlink" Target="https://en.wikipedia.org/wiki/Left-wing_politics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yanendra_Pandey_(historian)" TargetMode="External"/><Relationship Id="rId13" Type="http://schemas.openxmlformats.org/officeDocument/2006/relationships/hyperlink" Target="https://en.wikipedia.org/w/index.php?title=Shahid_Amin&amp;action=edit&amp;redlink=1" TargetMode="External"/><Relationship Id="rId3" Type="http://schemas.openxmlformats.org/officeDocument/2006/relationships/hyperlink" Target="https://en.wikipedia.org/wiki/Eric_Thomas_Stokes" TargetMode="External"/><Relationship Id="rId7" Type="http://schemas.openxmlformats.org/officeDocument/2006/relationships/hyperlink" Target="https://en.wikipedia.org/wiki/Partha_Chatterjee_(scholar)" TargetMode="External"/><Relationship Id="rId12" Type="http://schemas.openxmlformats.org/officeDocument/2006/relationships/hyperlink" Target="https://en.wikipedia.org/wiki/Gautam_Bhadra" TargetMode="External"/><Relationship Id="rId2" Type="http://schemas.openxmlformats.org/officeDocument/2006/relationships/hyperlink" Target="https://en.wikipedia.org/wiki/Ranajit_Guh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Dipesh_Chakrabarty" TargetMode="External"/><Relationship Id="rId11" Type="http://schemas.openxmlformats.org/officeDocument/2006/relationships/hyperlink" Target="https://en.wikipedia.org/wiki/Gayatri_Chakravorty_Spivak" TargetMode="External"/><Relationship Id="rId5" Type="http://schemas.openxmlformats.org/officeDocument/2006/relationships/hyperlink" Target="https://en.wikipedia.org/wiki/David_Hardiman" TargetMode="External"/><Relationship Id="rId10" Type="http://schemas.openxmlformats.org/officeDocument/2006/relationships/hyperlink" Target="https://en.wikipedia.org/wiki/Sumit_Sarkar" TargetMode="External"/><Relationship Id="rId4" Type="http://schemas.openxmlformats.org/officeDocument/2006/relationships/hyperlink" Target="https://en.wikipedia.org/wiki/David_Arnold_(historian)" TargetMode="External"/><Relationship Id="rId9" Type="http://schemas.openxmlformats.org/officeDocument/2006/relationships/hyperlink" Target="https://en.wikipedia.org/wiki/Gyan_Prakash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ayatri_Spivak" TargetMode="External"/><Relationship Id="rId2" Type="http://schemas.openxmlformats.org/officeDocument/2006/relationships/hyperlink" Target="https://en.wikipedia.org/wiki/Sumit_Sarka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Subaltern_Studie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9828BF-F15D-4C3C-84CC-0170F9612D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/>
              <a:t>SUBALTERN </a:t>
            </a:r>
            <a:r>
              <a:rPr lang="en-IN" smtClean="0"/>
              <a:t>SCHOOL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7F3474D-8265-4A32-8F78-8DAC6F44A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38738" y="3869634"/>
            <a:ext cx="4638652" cy="1388165"/>
          </a:xfrm>
        </p:spPr>
        <p:txBody>
          <a:bodyPr>
            <a:normAutofit fontScale="77500" lnSpcReduction="20000"/>
          </a:bodyPr>
          <a:lstStyle/>
          <a:p>
            <a:r>
              <a:rPr lang="en-IN" dirty="0"/>
              <a:t>SUMAN PATRA </a:t>
            </a:r>
          </a:p>
          <a:p>
            <a:r>
              <a:rPr lang="en-IN" dirty="0"/>
              <a:t>ASSISTANT </a:t>
            </a:r>
            <a:r>
              <a:rPr lang="en-IN" dirty="0" smtClean="0"/>
              <a:t>PROFESSOR</a:t>
            </a:r>
          </a:p>
          <a:p>
            <a:r>
              <a:rPr lang="en-IN" dirty="0" smtClean="0"/>
              <a:t>DEPARTMENT OF HISTORY</a:t>
            </a:r>
            <a:endParaRPr lang="en-IN" dirty="0"/>
          </a:p>
          <a:p>
            <a:r>
              <a:rPr lang="en-IN" dirty="0"/>
              <a:t>CHANDIDAS MAHAVIDYALAYA</a:t>
            </a:r>
          </a:p>
        </p:txBody>
      </p:sp>
    </p:spTree>
    <p:extLst>
      <p:ext uri="{BB962C8B-B14F-4D97-AF65-F5344CB8AC3E}">
        <p14:creationId xmlns:p14="http://schemas.microsoft.com/office/powerpoint/2010/main" xmlns="" val="2579719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Gautam Bhadra&quot;">
            <a:extLst>
              <a:ext uri="{FF2B5EF4-FFF2-40B4-BE49-F238E27FC236}">
                <a16:creationId xmlns:a16="http://schemas.microsoft.com/office/drawing/2014/main" xmlns="" id="{0B43781F-002E-4452-91D0-52F762582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14700" y="1168400"/>
            <a:ext cx="5829300" cy="425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00C2E58-B4C0-4483-94D0-B8C3FBC6CBD7}"/>
              </a:ext>
            </a:extLst>
          </p:cNvPr>
          <p:cNvSpPr txBox="1"/>
          <p:nvPr/>
        </p:nvSpPr>
        <p:spPr>
          <a:xfrm>
            <a:off x="5054600" y="5689600"/>
            <a:ext cx="336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GAUTAM BHADRA</a:t>
            </a:r>
          </a:p>
        </p:txBody>
      </p:sp>
    </p:spTree>
    <p:extLst>
      <p:ext uri="{BB962C8B-B14F-4D97-AF65-F5344CB8AC3E}">
        <p14:creationId xmlns:p14="http://schemas.microsoft.com/office/powerpoint/2010/main" xmlns="" val="993609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Gyan Prakash&quot;">
            <a:extLst>
              <a:ext uri="{FF2B5EF4-FFF2-40B4-BE49-F238E27FC236}">
                <a16:creationId xmlns:a16="http://schemas.microsoft.com/office/drawing/2014/main" xmlns="" id="{BC8030AE-BE7D-4451-A8EF-314EF586A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14750" y="609601"/>
            <a:ext cx="4762500" cy="504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B2BBCE5-6C1A-4FB5-B4F2-EFB642E621B7}"/>
              </a:ext>
            </a:extLst>
          </p:cNvPr>
          <p:cNvSpPr txBox="1"/>
          <p:nvPr/>
        </p:nvSpPr>
        <p:spPr>
          <a:xfrm>
            <a:off x="5143500" y="5981700"/>
            <a:ext cx="218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GYAN </a:t>
            </a:r>
            <a:r>
              <a:rPr lang="en-IN" dirty="0" err="1"/>
              <a:t>PRAKash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056818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Gayatri Chakravorty Spivak">
            <a:extLst>
              <a:ext uri="{FF2B5EF4-FFF2-40B4-BE49-F238E27FC236}">
                <a16:creationId xmlns:a16="http://schemas.microsoft.com/office/drawing/2014/main" xmlns="" id="{78C5019A-5F17-4656-9351-0DD5A5375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3700" y="825500"/>
            <a:ext cx="3975099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AA3D6FD-7D60-41E5-BB19-78A1683A0C73}"/>
              </a:ext>
            </a:extLst>
          </p:cNvPr>
          <p:cNvSpPr txBox="1"/>
          <p:nvPr/>
        </p:nvSpPr>
        <p:spPr>
          <a:xfrm>
            <a:off x="4445000" y="5918200"/>
            <a:ext cx="4864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GAYATRI CHAKRABARTY SPIVAK</a:t>
            </a:r>
          </a:p>
        </p:txBody>
      </p:sp>
    </p:spTree>
    <p:extLst>
      <p:ext uri="{BB962C8B-B14F-4D97-AF65-F5344CB8AC3E}">
        <p14:creationId xmlns:p14="http://schemas.microsoft.com/office/powerpoint/2010/main" xmlns="" val="72450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05BA898-7FD6-4AEE-94A7-F6D79E74E2D2}"/>
              </a:ext>
            </a:extLst>
          </p:cNvPr>
          <p:cNvSpPr txBox="1"/>
          <p:nvPr/>
        </p:nvSpPr>
        <p:spPr>
          <a:xfrm>
            <a:off x="4699000" y="2159000"/>
            <a:ext cx="467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3765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80EC87-DA37-447D-AE9F-A3945D13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5262" y="609600"/>
            <a:ext cx="7713258" cy="1356360"/>
          </a:xfrm>
        </p:spPr>
        <p:txBody>
          <a:bodyPr/>
          <a:lstStyle/>
          <a:p>
            <a:r>
              <a:rPr lang="en-IN" b="1" u="sng" dirty="0"/>
              <a:t>Subaltern Studies</a:t>
            </a: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A42862-1997-436B-A291-936176495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 </a:t>
            </a:r>
            <a:r>
              <a:rPr lang="en-IN" b="1" dirty="0"/>
              <a:t>Subaltern Studies Group</a:t>
            </a:r>
            <a:r>
              <a:rPr lang="en-IN" dirty="0"/>
              <a:t> (</a:t>
            </a:r>
            <a:r>
              <a:rPr lang="en-IN" b="1" dirty="0"/>
              <a:t>SSG</a:t>
            </a:r>
            <a:r>
              <a:rPr lang="en-IN" dirty="0"/>
              <a:t>) or </a:t>
            </a:r>
            <a:r>
              <a:rPr lang="en-IN" b="1" dirty="0"/>
              <a:t>Subaltern Studies Collective</a:t>
            </a:r>
            <a:r>
              <a:rPr lang="en-IN" dirty="0"/>
              <a:t> is a group of </a:t>
            </a:r>
            <a:r>
              <a:rPr lang="en-IN" dirty="0">
                <a:hlinkClick r:id="rId2" tooltip="South Asian"/>
              </a:rPr>
              <a:t>South Asian</a:t>
            </a:r>
            <a:r>
              <a:rPr lang="en-IN" dirty="0"/>
              <a:t> scholars interested in the </a:t>
            </a:r>
            <a:r>
              <a:rPr lang="en-IN" dirty="0">
                <a:hlinkClick r:id="rId3" tooltip="Postcolonial"/>
              </a:rPr>
              <a:t>postcolonial</a:t>
            </a:r>
            <a:r>
              <a:rPr lang="en-IN" dirty="0"/>
              <a:t> and post-</a:t>
            </a:r>
            <a:r>
              <a:rPr lang="en-IN" dirty="0">
                <a:hlinkClick r:id="rId4" tooltip="Empire"/>
              </a:rPr>
              <a:t>imperial</a:t>
            </a:r>
            <a:r>
              <a:rPr lang="en-IN" dirty="0"/>
              <a:t> societies which started at the </a:t>
            </a:r>
            <a:r>
              <a:rPr lang="en-IN" dirty="0">
                <a:hlinkClick r:id="rId5" tooltip="University of Sussex"/>
              </a:rPr>
              <a:t>University of Sussex</a:t>
            </a:r>
            <a:r>
              <a:rPr lang="en-IN" dirty="0"/>
              <a:t> in 1979–80.</a:t>
            </a:r>
          </a:p>
          <a:p>
            <a:endParaRPr lang="en-IN" dirty="0"/>
          </a:p>
          <a:p>
            <a:r>
              <a:rPr lang="en-IN" dirty="0"/>
              <a:t>The term "</a:t>
            </a:r>
            <a:r>
              <a:rPr lang="en-IN" u="sng" dirty="0">
                <a:hlinkClick r:id="rId6" tooltip="Subaltern (postcolonialism)"/>
              </a:rPr>
              <a:t>subaltern</a:t>
            </a:r>
            <a:r>
              <a:rPr lang="en-IN" dirty="0"/>
              <a:t>" in this context is an allusion to the work of Italian </a:t>
            </a:r>
            <a:r>
              <a:rPr lang="en-IN" u="sng" dirty="0">
                <a:hlinkClick r:id="rId7" tooltip="Marxism"/>
              </a:rPr>
              <a:t>Marxist</a:t>
            </a:r>
            <a:r>
              <a:rPr lang="en-IN" dirty="0"/>
              <a:t> </a:t>
            </a:r>
            <a:r>
              <a:rPr lang="en-IN" u="sng" dirty="0">
                <a:hlinkClick r:id="rId8" tooltip="Antonio Gramsci"/>
              </a:rPr>
              <a:t>Antonio Gramsci</a:t>
            </a:r>
            <a:r>
              <a:rPr lang="en-IN" dirty="0"/>
              <a:t> (1891–1937). </a:t>
            </a:r>
          </a:p>
          <a:p>
            <a:r>
              <a:rPr lang="en-IN" dirty="0"/>
              <a:t>The term's semantic range has evolved from its first usage by </a:t>
            </a:r>
            <a:r>
              <a:rPr lang="en-IN" u="sng" dirty="0" err="1">
                <a:hlinkClick r:id="rId9" tooltip="Ranajit Guha"/>
              </a:rPr>
              <a:t>Ranajit</a:t>
            </a:r>
            <a:r>
              <a:rPr lang="en-IN" u="sng" dirty="0">
                <a:hlinkClick r:id="rId9" tooltip="Ranajit Guha"/>
              </a:rPr>
              <a:t> Guha</a:t>
            </a:r>
            <a:r>
              <a:rPr lang="en-IN" dirty="0"/>
              <a:t>, following Gramsci, to refer solely to peasants who had not been integrated into the industrial </a:t>
            </a:r>
            <a:r>
              <a:rPr lang="en-IN" u="sng" dirty="0">
                <a:hlinkClick r:id="rId10" tooltip="Capitalist"/>
              </a:rPr>
              <a:t>capitalist</a:t>
            </a:r>
            <a:r>
              <a:rPr lang="en-IN" dirty="0"/>
              <a:t> system. It now refers to any person or group of inferior rank or station, whether because of </a:t>
            </a:r>
            <a:r>
              <a:rPr lang="en-IN" u="sng" dirty="0">
                <a:hlinkClick r:id="rId11" tooltip="Race (classification of human beings)"/>
              </a:rPr>
              <a:t>race</a:t>
            </a:r>
            <a:r>
              <a:rPr lang="en-IN" dirty="0"/>
              <a:t>, </a:t>
            </a:r>
            <a:r>
              <a:rPr lang="en-IN" u="sng" dirty="0">
                <a:hlinkClick r:id="rId12" tooltip="Social class"/>
              </a:rPr>
              <a:t>class</a:t>
            </a:r>
            <a:r>
              <a:rPr lang="en-IN" dirty="0"/>
              <a:t>, </a:t>
            </a:r>
            <a:r>
              <a:rPr lang="en-IN" u="sng" dirty="0">
                <a:hlinkClick r:id="rId13" tooltip="Gender"/>
              </a:rPr>
              <a:t>gender</a:t>
            </a:r>
            <a:r>
              <a:rPr lang="en-IN" dirty="0"/>
              <a:t>, </a:t>
            </a:r>
            <a:r>
              <a:rPr lang="en-IN" u="sng" dirty="0">
                <a:hlinkClick r:id="rId14" tooltip="Sexual orientation"/>
              </a:rPr>
              <a:t>sexual orientation</a:t>
            </a:r>
            <a:r>
              <a:rPr lang="en-IN" dirty="0"/>
              <a:t>, </a:t>
            </a:r>
            <a:r>
              <a:rPr lang="en-IN" u="sng" dirty="0">
                <a:hlinkClick r:id="rId15" tooltip="Ethnicity"/>
              </a:rPr>
              <a:t>ethnicity</a:t>
            </a:r>
            <a:r>
              <a:rPr lang="en-IN" dirty="0"/>
              <a:t>, or </a:t>
            </a:r>
            <a:r>
              <a:rPr lang="en-IN" u="sng" dirty="0">
                <a:hlinkClick r:id="rId16" tooltip="Religion"/>
              </a:rPr>
              <a:t>religion</a:t>
            </a:r>
            <a:r>
              <a:rPr lang="en-IN" dirty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9774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9C944A-DCE0-4C04-91A9-79D85714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8660" y="609600"/>
            <a:ext cx="6949859" cy="1356360"/>
          </a:xfrm>
        </p:spPr>
        <p:txBody>
          <a:bodyPr/>
          <a:lstStyle/>
          <a:p>
            <a:r>
              <a:rPr lang="en-IN" u="sng" dirty="0"/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858696-E568-4F57-9127-E8DE16217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667698"/>
            <a:ext cx="9872871" cy="3428301"/>
          </a:xfrm>
        </p:spPr>
        <p:txBody>
          <a:bodyPr/>
          <a:lstStyle/>
          <a:p>
            <a:r>
              <a:rPr lang="en-IN" dirty="0"/>
              <a:t>Their </a:t>
            </a:r>
            <a:r>
              <a:rPr lang="en-IN" dirty="0">
                <a:hlinkClick r:id="rId2" tooltip="Essentialism"/>
              </a:rPr>
              <a:t>essentialist</a:t>
            </a:r>
            <a:r>
              <a:rPr lang="en-IN" dirty="0"/>
              <a:t> </a:t>
            </a:r>
            <a:r>
              <a:rPr lang="en-IN" dirty="0" smtClean="0"/>
              <a:t>approach</a:t>
            </a:r>
            <a:r>
              <a:rPr lang="en-IN" baseline="30000" dirty="0" smtClean="0"/>
              <a:t> </a:t>
            </a:r>
            <a:r>
              <a:rPr lang="en-IN" dirty="0" smtClean="0"/>
              <a:t>is </a:t>
            </a:r>
            <a:r>
              <a:rPr lang="en-IN" dirty="0"/>
              <a:t>one of </a:t>
            </a:r>
            <a:r>
              <a:rPr lang="en-IN" dirty="0">
                <a:hlinkClick r:id="rId3" tooltip="People's history"/>
              </a:rPr>
              <a:t>history from below</a:t>
            </a:r>
            <a:r>
              <a:rPr lang="en-IN" dirty="0"/>
              <a:t>, focused more on what happens among the masses at the base levels of society than among the elite.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75150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A308D4-A31F-4318-B28E-4DEF99E0A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629174"/>
            <a:ext cx="9872871" cy="5466826"/>
          </a:xfrm>
        </p:spPr>
        <p:txBody>
          <a:bodyPr>
            <a:normAutofit/>
          </a:bodyPr>
          <a:lstStyle/>
          <a:p>
            <a:r>
              <a:rPr lang="en-IN" dirty="0"/>
              <a:t>         The SSG arose in the 1980s, influenced by the scholarship of </a:t>
            </a:r>
            <a:r>
              <a:rPr lang="en-IN" u="sng" dirty="0">
                <a:hlinkClick r:id="rId2" tooltip="Eric Stokes (historian)"/>
              </a:rPr>
              <a:t>Eric Stokes</a:t>
            </a:r>
            <a:r>
              <a:rPr lang="en-IN" dirty="0"/>
              <a:t> and </a:t>
            </a:r>
            <a:r>
              <a:rPr lang="en-IN" u="sng" dirty="0" err="1">
                <a:hlinkClick r:id="rId3" tooltip="Ranajit Guha"/>
              </a:rPr>
              <a:t>Ranajit</a:t>
            </a:r>
            <a:r>
              <a:rPr lang="en-IN" u="sng" dirty="0">
                <a:hlinkClick r:id="rId3" tooltip="Ranajit Guha"/>
              </a:rPr>
              <a:t> Guha</a:t>
            </a:r>
            <a:r>
              <a:rPr lang="en-IN" dirty="0"/>
              <a:t>, to attempt to formulate a new narrative of the history of India and South Asia. </a:t>
            </a:r>
          </a:p>
          <a:p>
            <a:r>
              <a:rPr lang="en-IN" dirty="0"/>
              <a:t>         This narrative strategy most clearly inspired by the writings of Gramsci was explicated in the writings of their "mentor" </a:t>
            </a:r>
            <a:r>
              <a:rPr lang="en-IN" u="sng" dirty="0" err="1">
                <a:hlinkClick r:id="rId3" tooltip="Ranajit Guha"/>
              </a:rPr>
              <a:t>Ranajit</a:t>
            </a:r>
            <a:r>
              <a:rPr lang="en-IN" u="sng" dirty="0">
                <a:hlinkClick r:id="rId3" tooltip="Ranajit Guha"/>
              </a:rPr>
              <a:t> Guha</a:t>
            </a:r>
            <a:r>
              <a:rPr lang="en-IN" dirty="0"/>
              <a:t>, most clearly in his "manifesto" in Subaltern Studies I and also in his classic monograph </a:t>
            </a:r>
            <a:r>
              <a:rPr lang="en-IN" i="1" dirty="0"/>
              <a:t>The Elementary Aspects of Peasant Insurgency</a:t>
            </a:r>
            <a:r>
              <a:rPr lang="en-IN" dirty="0"/>
              <a:t>. Although they are, in a sense, on the </a:t>
            </a:r>
            <a:r>
              <a:rPr lang="en-IN" u="sng" dirty="0">
                <a:hlinkClick r:id="rId4" tooltip="Left-wing politics"/>
              </a:rPr>
              <a:t>left</a:t>
            </a:r>
            <a:r>
              <a:rPr lang="en-IN" dirty="0"/>
              <a:t>, they are very critical of the traditional Marxist narrative of Indian history, in which semi-</a:t>
            </a:r>
            <a:r>
              <a:rPr lang="en-IN" u="sng" dirty="0">
                <a:hlinkClick r:id="rId5" tooltip="Feudal"/>
              </a:rPr>
              <a:t>feudal</a:t>
            </a:r>
            <a:r>
              <a:rPr lang="en-IN" dirty="0"/>
              <a:t> India was colonized by the </a:t>
            </a:r>
            <a:r>
              <a:rPr lang="en-IN" u="sng" dirty="0">
                <a:hlinkClick r:id="rId6" tooltip="United Kingdom"/>
              </a:rPr>
              <a:t>British</a:t>
            </a:r>
            <a:r>
              <a:rPr lang="en-IN" dirty="0"/>
              <a:t>, became politicized, and earned its </a:t>
            </a:r>
            <a:r>
              <a:rPr lang="en-IN" u="sng" dirty="0">
                <a:hlinkClick r:id="rId7" tooltip="Independence"/>
              </a:rPr>
              <a:t>independence</a:t>
            </a:r>
            <a:r>
              <a:rPr lang="en-IN" dirty="0"/>
              <a:t>.</a:t>
            </a:r>
          </a:p>
          <a:p>
            <a:r>
              <a:rPr lang="en-IN" dirty="0"/>
              <a:t>          In particular, they are critical of the focus of this narrative on the political consciousness of elites, who in turn inspire the masses to resistance and rebellion against the British.</a:t>
            </a:r>
          </a:p>
          <a:p>
            <a:r>
              <a:rPr lang="en-IN" dirty="0"/>
              <a:t>Instead, they focus on non-elites — subalterns — as agents of political and social change.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601736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DAF0C3-46B6-413E-B8A7-EDED92307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501" y="402671"/>
            <a:ext cx="9872871" cy="5670957"/>
          </a:xfrm>
        </p:spPr>
        <p:txBody>
          <a:bodyPr>
            <a:normAutofit fontScale="25000" lnSpcReduction="20000"/>
          </a:bodyPr>
          <a:lstStyle/>
          <a:p>
            <a:r>
              <a:rPr lang="en-IN" sz="12800" u="sng" dirty="0"/>
              <a:t>Scholars associated with Subaltern Studies include:</a:t>
            </a:r>
          </a:p>
          <a:p>
            <a:pPr lvl="0"/>
            <a:r>
              <a:rPr lang="en-IN" sz="8000" u="sng" dirty="0" err="1">
                <a:hlinkClick r:id="rId2" tooltip="Ranajit Guha"/>
              </a:rPr>
              <a:t>Ranajit</a:t>
            </a:r>
            <a:r>
              <a:rPr lang="en-IN" sz="8000" u="sng" dirty="0">
                <a:hlinkClick r:id="rId2" tooltip="Ranajit Guha"/>
              </a:rPr>
              <a:t> Guha</a:t>
            </a:r>
            <a:endParaRPr lang="en-IN" sz="8000" dirty="0"/>
          </a:p>
          <a:p>
            <a:pPr lvl="0"/>
            <a:r>
              <a:rPr lang="en-IN" sz="8000" u="sng" dirty="0">
                <a:hlinkClick r:id="rId3" tooltip="Eric Thomas Stokes"/>
              </a:rPr>
              <a:t>Eric Stokes</a:t>
            </a:r>
            <a:endParaRPr lang="en-IN" sz="8000" dirty="0"/>
          </a:p>
          <a:p>
            <a:pPr lvl="0"/>
            <a:r>
              <a:rPr lang="en-IN" sz="8000" u="sng" dirty="0">
                <a:hlinkClick r:id="rId4" tooltip="David Arnold (historian)"/>
              </a:rPr>
              <a:t>David Arnold</a:t>
            </a:r>
            <a:endParaRPr lang="en-IN" sz="8000" dirty="0"/>
          </a:p>
          <a:p>
            <a:pPr lvl="0"/>
            <a:r>
              <a:rPr lang="en-IN" sz="8000" u="sng" dirty="0">
                <a:hlinkClick r:id="rId5" tooltip="David Hardiman"/>
              </a:rPr>
              <a:t>David Hardiman</a:t>
            </a:r>
            <a:endParaRPr lang="en-IN" sz="8000" dirty="0"/>
          </a:p>
          <a:p>
            <a:pPr lvl="0"/>
            <a:r>
              <a:rPr lang="en-IN" sz="8000" u="sng" dirty="0">
                <a:hlinkClick r:id="rId6" tooltip="Dipesh Chakrabarty"/>
              </a:rPr>
              <a:t>Dipesh Chakrabarty</a:t>
            </a:r>
            <a:endParaRPr lang="en-IN" sz="8000" dirty="0"/>
          </a:p>
          <a:p>
            <a:pPr lvl="0"/>
            <a:r>
              <a:rPr lang="en-IN" sz="8000" u="sng" dirty="0" err="1">
                <a:hlinkClick r:id="rId7" tooltip="Partha Chatterjee (scholar)"/>
              </a:rPr>
              <a:t>Partha</a:t>
            </a:r>
            <a:r>
              <a:rPr lang="en-IN" sz="8000" u="sng" dirty="0">
                <a:hlinkClick r:id="rId7" tooltip="Partha Chatterjee (scholar)"/>
              </a:rPr>
              <a:t> Chatterjee</a:t>
            </a:r>
            <a:endParaRPr lang="en-IN" sz="8000" dirty="0"/>
          </a:p>
          <a:p>
            <a:pPr lvl="0"/>
            <a:r>
              <a:rPr lang="en-IN" sz="8000" u="sng" dirty="0">
                <a:hlinkClick r:id="rId8" tooltip="Gyanendra Pandey (historian)"/>
              </a:rPr>
              <a:t>Gyanendra Pandey</a:t>
            </a:r>
            <a:endParaRPr lang="en-IN" sz="8000" dirty="0"/>
          </a:p>
          <a:p>
            <a:pPr lvl="0"/>
            <a:r>
              <a:rPr lang="en-IN" sz="8000" u="sng" dirty="0">
                <a:hlinkClick r:id="rId9" tooltip="Gyan Prakash"/>
              </a:rPr>
              <a:t>Gyan Prakash</a:t>
            </a:r>
            <a:endParaRPr lang="en-IN" sz="8000" dirty="0"/>
          </a:p>
          <a:p>
            <a:pPr lvl="0"/>
            <a:r>
              <a:rPr lang="en-IN" sz="8000" u="sng" dirty="0" err="1">
                <a:hlinkClick r:id="rId10" tooltip="Sumit Sarkar"/>
              </a:rPr>
              <a:t>Sumit</a:t>
            </a:r>
            <a:r>
              <a:rPr lang="en-IN" sz="8000" u="sng" dirty="0">
                <a:hlinkClick r:id="rId10" tooltip="Sumit Sarkar"/>
              </a:rPr>
              <a:t> Sarkar</a:t>
            </a:r>
            <a:r>
              <a:rPr lang="en-IN" sz="8000" dirty="0"/>
              <a:t> (later dissented)</a:t>
            </a:r>
          </a:p>
          <a:p>
            <a:pPr lvl="0"/>
            <a:r>
              <a:rPr lang="en-IN" sz="8000" u="sng" dirty="0">
                <a:hlinkClick r:id="rId11" tooltip="Gayatri Chakravorty Spivak"/>
              </a:rPr>
              <a:t>Gayatri </a:t>
            </a:r>
            <a:r>
              <a:rPr lang="en-IN" sz="8000" u="sng" dirty="0" err="1">
                <a:hlinkClick r:id="rId11" tooltip="Gayatri Chakravorty Spivak"/>
              </a:rPr>
              <a:t>Chakravorty</a:t>
            </a:r>
            <a:r>
              <a:rPr lang="en-IN" sz="8000" u="sng" dirty="0">
                <a:hlinkClick r:id="rId11" tooltip="Gayatri Chakravorty Spivak"/>
              </a:rPr>
              <a:t> Spivak</a:t>
            </a:r>
            <a:endParaRPr lang="en-IN" sz="8000" dirty="0"/>
          </a:p>
          <a:p>
            <a:pPr lvl="0"/>
            <a:r>
              <a:rPr lang="en-IN" sz="8000" u="sng" dirty="0">
                <a:hlinkClick r:id="rId12" tooltip="Gautam Bhadra"/>
              </a:rPr>
              <a:t>Gautam Bhadra</a:t>
            </a:r>
            <a:endParaRPr lang="en-IN" sz="8000" dirty="0"/>
          </a:p>
          <a:p>
            <a:pPr lvl="0"/>
            <a:r>
              <a:rPr lang="en-IN" sz="8000" u="sng" dirty="0">
                <a:hlinkClick r:id="rId13" tooltip="Shahid Amin (page does not exist)"/>
              </a:rPr>
              <a:t>Shahid Amin</a:t>
            </a:r>
            <a:endParaRPr lang="en-IN" sz="80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72862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674E7A-23E7-4AA0-B6F0-648ED99EF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53673"/>
            <a:ext cx="9872871" cy="5542327"/>
          </a:xfrm>
        </p:spPr>
        <p:txBody>
          <a:bodyPr/>
          <a:lstStyle/>
          <a:p>
            <a:r>
              <a:rPr lang="en-IN" sz="3200" dirty="0"/>
              <a:t>                                             </a:t>
            </a:r>
            <a:r>
              <a:rPr lang="en-IN" sz="3200" u="sng" dirty="0"/>
              <a:t>Criticism</a:t>
            </a:r>
          </a:p>
          <a:p>
            <a:r>
              <a:rPr lang="en-IN" dirty="0"/>
              <a:t>One of the group's early contributors, </a:t>
            </a:r>
            <a:r>
              <a:rPr lang="en-IN" u="sng" dirty="0" err="1">
                <a:hlinkClick r:id="rId2" tooltip="Sumit Sarkar"/>
              </a:rPr>
              <a:t>Sumit</a:t>
            </a:r>
            <a:r>
              <a:rPr lang="en-IN" u="sng" dirty="0">
                <a:hlinkClick r:id="rId2" tooltip="Sumit Sarkar"/>
              </a:rPr>
              <a:t> Sarkar</a:t>
            </a:r>
            <a:r>
              <a:rPr lang="en-IN" dirty="0"/>
              <a:t>, later began to critique it. He entitled one of his essays "Decline of the Subaltern in Subaltern Studies", criticizing the turn to Foucauldian studies of power-knowledge that left behind many of the empiricist and Marxist efforts of the first two volumes of </a:t>
            </a:r>
            <a:r>
              <a:rPr lang="en-IN" i="1" dirty="0"/>
              <a:t>Subaltern Studies</a:t>
            </a:r>
            <a:r>
              <a:rPr lang="en-IN" dirty="0"/>
              <a:t>. He writes that the socialist inspiration behind the early volumes led to a greater impact in India itself, while the later volumes' focus on western discourse reified the subaltern-colonizer divide and then rose in prominence mainly in western academia.</a:t>
            </a:r>
            <a:endParaRPr lang="en-IN" u="sng" baseline="30000" dirty="0"/>
          </a:p>
          <a:p>
            <a:r>
              <a:rPr lang="en-IN" dirty="0"/>
              <a:t> Even </a:t>
            </a:r>
            <a:r>
              <a:rPr lang="en-IN" u="sng" dirty="0">
                <a:hlinkClick r:id="rId3" tooltip="Gayatri Spivak"/>
              </a:rPr>
              <a:t>Gayatri Spivak</a:t>
            </a:r>
            <a:r>
              <a:rPr lang="en-IN" dirty="0"/>
              <a:t>, one of the most prominent names associated with the movement, has called herself a critic of "metropolitan post-colonialism".</a:t>
            </a:r>
            <a:r>
              <a:rPr lang="en-IN" u="sng" baseline="30000" dirty="0">
                <a:hlinkClick r:id="rId4"/>
              </a:rPr>
              <a:t>[6]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31931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ranajit guha&quot;">
            <a:extLst>
              <a:ext uri="{FF2B5EF4-FFF2-40B4-BE49-F238E27FC236}">
                <a16:creationId xmlns:a16="http://schemas.microsoft.com/office/drawing/2014/main" xmlns="" id="{13A5E4D1-7D9A-46A9-B800-CCFB9FF47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4125" y="812800"/>
            <a:ext cx="7143750" cy="449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4A8CC4E-EC1D-4DF6-BEA1-E0B585338BFF}"/>
              </a:ext>
            </a:extLst>
          </p:cNvPr>
          <p:cNvSpPr txBox="1"/>
          <p:nvPr/>
        </p:nvSpPr>
        <p:spPr>
          <a:xfrm>
            <a:off x="5511800" y="5675868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RANAJIT GUHA</a:t>
            </a:r>
          </a:p>
        </p:txBody>
      </p:sp>
    </p:spTree>
    <p:extLst>
      <p:ext uri="{BB962C8B-B14F-4D97-AF65-F5344CB8AC3E}">
        <p14:creationId xmlns:p14="http://schemas.microsoft.com/office/powerpoint/2010/main" xmlns="" val="968394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sumit sarkar&quot;">
            <a:extLst>
              <a:ext uri="{FF2B5EF4-FFF2-40B4-BE49-F238E27FC236}">
                <a16:creationId xmlns:a16="http://schemas.microsoft.com/office/drawing/2014/main" xmlns="" id="{B931AD32-8AB3-4CA8-8C03-CCB0724DD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41700" y="863600"/>
            <a:ext cx="5613400" cy="461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603C783-9F49-4235-A6EB-9FBCD15BFE0E}"/>
              </a:ext>
            </a:extLst>
          </p:cNvPr>
          <p:cNvSpPr txBox="1"/>
          <p:nvPr/>
        </p:nvSpPr>
        <p:spPr>
          <a:xfrm>
            <a:off x="5092700" y="5715000"/>
            <a:ext cx="275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SUMIT SARKAR</a:t>
            </a:r>
          </a:p>
        </p:txBody>
      </p:sp>
    </p:spTree>
    <p:extLst>
      <p:ext uri="{BB962C8B-B14F-4D97-AF65-F5344CB8AC3E}">
        <p14:creationId xmlns:p14="http://schemas.microsoft.com/office/powerpoint/2010/main" xmlns="" val="156135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Partha Chatterjee&quot;">
            <a:extLst>
              <a:ext uri="{FF2B5EF4-FFF2-40B4-BE49-F238E27FC236}">
                <a16:creationId xmlns:a16="http://schemas.microsoft.com/office/drawing/2014/main" xmlns="" id="{83A9CA25-C420-4D25-B2F5-1069FCBAA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3200" y="622300"/>
            <a:ext cx="4699000" cy="454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1CA9175-AD57-4F6B-8031-85E8F7E252F5}"/>
              </a:ext>
            </a:extLst>
          </p:cNvPr>
          <p:cNvSpPr txBox="1"/>
          <p:nvPr/>
        </p:nvSpPr>
        <p:spPr>
          <a:xfrm>
            <a:off x="4838700" y="5537200"/>
            <a:ext cx="311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PARTHA CHATTERJEE</a:t>
            </a:r>
          </a:p>
        </p:txBody>
      </p:sp>
    </p:spTree>
    <p:extLst>
      <p:ext uri="{BB962C8B-B14F-4D97-AF65-F5344CB8AC3E}">
        <p14:creationId xmlns:p14="http://schemas.microsoft.com/office/powerpoint/2010/main" xmlns="" val="1704152337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61</TotalTime>
  <Words>78</Words>
  <Application>Microsoft Office PowerPoint</Application>
  <PresentationFormat>Custom</PresentationFormat>
  <Paragraphs>39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Basis</vt:lpstr>
      <vt:lpstr>SUBALTERN SCHOOL </vt:lpstr>
      <vt:lpstr>Subaltern Studies</vt:lpstr>
      <vt:lpstr>FEATURES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SUBALTERN SCHHOL</dc:title>
  <dc:creator>SUMAN PATRA</dc:creator>
  <cp:lastModifiedBy>admin</cp:lastModifiedBy>
  <cp:revision>7</cp:revision>
  <dcterms:created xsi:type="dcterms:W3CDTF">2019-10-26T03:57:24Z</dcterms:created>
  <dcterms:modified xsi:type="dcterms:W3CDTF">2022-12-17T07:05:51Z</dcterms:modified>
</cp:coreProperties>
</file>